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1" r:id="rId2"/>
    <p:sldId id="292" r:id="rId3"/>
    <p:sldId id="300" r:id="rId4"/>
    <p:sldId id="293" r:id="rId5"/>
    <p:sldId id="296" r:id="rId6"/>
    <p:sldId id="295" r:id="rId7"/>
    <p:sldId id="298" r:id="rId8"/>
    <p:sldId id="297" r:id="rId9"/>
    <p:sldId id="301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3E834-7C59-4D9B-8E56-A60032D82A6D}" type="datetimeFigureOut">
              <a:rPr lang="de-CH" smtClean="0"/>
              <a:pPr/>
              <a:t>28.11.2012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EC828-FA66-4E3F-9EF8-D618625403B4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5F-E763-4DF3-9AE7-958743AE2A97}" type="datetimeFigureOut">
              <a:rPr lang="de-CH" smtClean="0"/>
              <a:pPr/>
              <a:t>28.11.2012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0C0F-D504-43A9-8963-79CD638024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5F-E763-4DF3-9AE7-958743AE2A97}" type="datetimeFigureOut">
              <a:rPr lang="de-CH" smtClean="0"/>
              <a:pPr/>
              <a:t>28.11.2012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0C0F-D504-43A9-8963-79CD638024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5F-E763-4DF3-9AE7-958743AE2A97}" type="datetimeFigureOut">
              <a:rPr lang="de-CH" smtClean="0"/>
              <a:pPr/>
              <a:t>28.11.2012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0C0F-D504-43A9-8963-79CD638024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5F-E763-4DF3-9AE7-958743AE2A97}" type="datetimeFigureOut">
              <a:rPr lang="de-CH" smtClean="0"/>
              <a:pPr/>
              <a:t>28.11.2012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0C0F-D504-43A9-8963-79CD638024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5F-E763-4DF3-9AE7-958743AE2A97}" type="datetimeFigureOut">
              <a:rPr lang="de-CH" smtClean="0"/>
              <a:pPr/>
              <a:t>28.11.2012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0C0F-D504-43A9-8963-79CD638024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5F-E763-4DF3-9AE7-958743AE2A97}" type="datetimeFigureOut">
              <a:rPr lang="de-CH" smtClean="0"/>
              <a:pPr/>
              <a:t>28.11.2012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0C0F-D504-43A9-8963-79CD638024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5F-E763-4DF3-9AE7-958743AE2A97}" type="datetimeFigureOut">
              <a:rPr lang="de-CH" smtClean="0"/>
              <a:pPr/>
              <a:t>28.11.2012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0C0F-D504-43A9-8963-79CD638024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5F-E763-4DF3-9AE7-958743AE2A97}" type="datetimeFigureOut">
              <a:rPr lang="de-CH" smtClean="0"/>
              <a:pPr/>
              <a:t>28.11.2012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0C0F-D504-43A9-8963-79CD638024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5F-E763-4DF3-9AE7-958743AE2A97}" type="datetimeFigureOut">
              <a:rPr lang="de-CH" smtClean="0"/>
              <a:pPr/>
              <a:t>28.11.2012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0C0F-D504-43A9-8963-79CD638024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5F-E763-4DF3-9AE7-958743AE2A97}" type="datetimeFigureOut">
              <a:rPr lang="de-CH" smtClean="0"/>
              <a:pPr/>
              <a:t>28.11.2012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0C0F-D504-43A9-8963-79CD638024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5F-E763-4DF3-9AE7-958743AE2A97}" type="datetimeFigureOut">
              <a:rPr lang="de-CH" smtClean="0"/>
              <a:pPr/>
              <a:t>28.11.2012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0C0F-D504-43A9-8963-79CD638024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6065F-E763-4DF3-9AE7-958743AE2A97}" type="datetimeFigureOut">
              <a:rPr lang="de-CH" smtClean="0"/>
              <a:pPr/>
              <a:t>28.11.2012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30C0F-D504-43A9-8963-79CD638024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ysio\Documents\verBe\Dokumente\Logos\Bilder S&amp;E Logo 00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8640"/>
            <a:ext cx="1224137" cy="814494"/>
          </a:xfrm>
          <a:prstGeom prst="rect">
            <a:avLst/>
          </a:prstGeom>
          <a:noFill/>
        </p:spPr>
      </p:pic>
      <p:pic>
        <p:nvPicPr>
          <p:cNvPr id="1027" name="Picture 3" descr="C:\Users\Physio\Documents\verBe\Dokumente\Logos\logoVerbe.jpg"/>
          <p:cNvPicPr>
            <a:picLocks noChangeAspect="1" noChangeArrowheads="1"/>
          </p:cNvPicPr>
          <p:nvPr/>
        </p:nvPicPr>
        <p:blipFill>
          <a:blip r:embed="rId3" cstate="print"/>
          <a:srcRect t="43558" r="33333"/>
          <a:stretch>
            <a:fillRect/>
          </a:stretch>
        </p:blipFill>
        <p:spPr bwMode="auto">
          <a:xfrm>
            <a:off x="899592" y="332656"/>
            <a:ext cx="1656184" cy="689806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2" descr="C:\Users\Physio\AppData\Local\Microsoft\Windows\Temporary Internet Files\Content.Outlook\VOK9PKAT\zahnrad_titelsei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604228"/>
            <a:ext cx="4392488" cy="3993737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971600" y="1484784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 smtClean="0"/>
              <a:t>Gemeinsam sind wir stark und bauen an unserer Zukunft!</a:t>
            </a:r>
            <a:endParaRPr lang="de-CH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ysio\Documents\verBe\Dokumente\Logos\Bilder S&amp;E Logo 00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8640"/>
            <a:ext cx="1224137" cy="814494"/>
          </a:xfrm>
          <a:prstGeom prst="rect">
            <a:avLst/>
          </a:prstGeom>
          <a:noFill/>
        </p:spPr>
      </p:pic>
      <p:pic>
        <p:nvPicPr>
          <p:cNvPr id="1027" name="Picture 3" descr="C:\Users\Physio\Documents\verBe\Dokumente\Logos\logoVerbe.jpg"/>
          <p:cNvPicPr>
            <a:picLocks noChangeAspect="1" noChangeArrowheads="1"/>
          </p:cNvPicPr>
          <p:nvPr/>
        </p:nvPicPr>
        <p:blipFill>
          <a:blip r:embed="rId3" cstate="print"/>
          <a:srcRect t="43558" r="33333"/>
          <a:stretch>
            <a:fillRect/>
          </a:stretch>
        </p:blipFill>
        <p:spPr bwMode="auto">
          <a:xfrm>
            <a:off x="899592" y="332656"/>
            <a:ext cx="1656184" cy="689806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929188" y="2357438"/>
            <a:ext cx="3444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  <p:sp>
        <p:nvSpPr>
          <p:cNvPr id="14" name="Rechteck 13"/>
          <p:cNvSpPr/>
          <p:nvPr/>
        </p:nvSpPr>
        <p:spPr>
          <a:xfrm>
            <a:off x="323528" y="1988840"/>
            <a:ext cx="4032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2400" b="1" dirty="0" smtClean="0"/>
          </a:p>
          <a:p>
            <a:pPr>
              <a:buFontTx/>
              <a:buChar char="•"/>
            </a:pPr>
            <a:r>
              <a:rPr lang="de-CH" sz="2400" b="1" dirty="0" smtClean="0"/>
              <a:t> seit 2002</a:t>
            </a:r>
            <a:br>
              <a:rPr lang="de-CH" sz="2400" b="1" dirty="0" smtClean="0"/>
            </a:br>
            <a:endParaRPr lang="de-CH" sz="2400" b="1" dirty="0" smtClean="0"/>
          </a:p>
          <a:p>
            <a:pPr>
              <a:buFontTx/>
              <a:buChar char="•"/>
            </a:pPr>
            <a:r>
              <a:rPr lang="de-CH" sz="2400" b="1" dirty="0" smtClean="0"/>
              <a:t> Vereinigung der Elternräte </a:t>
            </a:r>
          </a:p>
          <a:p>
            <a:r>
              <a:rPr lang="de-CH" sz="2400" b="1" dirty="0" smtClean="0"/>
              <a:t>   des Kantons Bern</a:t>
            </a:r>
            <a:br>
              <a:rPr lang="de-CH" sz="2400" b="1" dirty="0" smtClean="0"/>
            </a:br>
            <a:endParaRPr lang="de-CH" sz="2400" b="1" dirty="0" smtClean="0"/>
          </a:p>
          <a:p>
            <a:pPr>
              <a:buFontTx/>
              <a:buChar char="•"/>
            </a:pPr>
            <a:r>
              <a:rPr lang="de-CH" sz="2400" b="1" dirty="0" smtClean="0"/>
              <a:t> ca. 85 Elternräte als</a:t>
            </a:r>
          </a:p>
          <a:p>
            <a:r>
              <a:rPr lang="de-CH" sz="2400" b="1" dirty="0" smtClean="0"/>
              <a:t>   Mitglieder</a:t>
            </a:r>
            <a:br>
              <a:rPr lang="de-CH" sz="2400" b="1" dirty="0" smtClean="0"/>
            </a:br>
            <a:endParaRPr lang="de-CH" sz="2400" b="1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427984" y="1988840"/>
            <a:ext cx="453650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de-CH" sz="2400" b="1" dirty="0"/>
          </a:p>
          <a:p>
            <a:pPr>
              <a:buFontTx/>
              <a:buChar char="•"/>
            </a:pPr>
            <a:r>
              <a:rPr lang="de-CH" sz="2400" b="1" dirty="0"/>
              <a:t> seit 1954</a:t>
            </a:r>
            <a:br>
              <a:rPr lang="de-CH" sz="2400" b="1" dirty="0"/>
            </a:br>
            <a:endParaRPr lang="de-CH" sz="2400" b="1" dirty="0"/>
          </a:p>
          <a:p>
            <a:pPr>
              <a:buFontTx/>
              <a:buChar char="•"/>
            </a:pPr>
            <a:r>
              <a:rPr lang="de-CH" sz="2400" b="1" dirty="0"/>
              <a:t> grösste </a:t>
            </a:r>
            <a:r>
              <a:rPr lang="de-CH" sz="2400" b="1" dirty="0" smtClean="0"/>
              <a:t>Elternorganisation </a:t>
            </a:r>
            <a:endParaRPr lang="de-CH" sz="2400" b="1" dirty="0"/>
          </a:p>
          <a:p>
            <a:r>
              <a:rPr lang="de-CH" sz="2400" b="1" dirty="0"/>
              <a:t>  der deutschsprachigen Schweiz</a:t>
            </a:r>
            <a:br>
              <a:rPr lang="de-CH" sz="2400" b="1" dirty="0"/>
            </a:br>
            <a:endParaRPr lang="de-CH" sz="2400" b="1" dirty="0"/>
          </a:p>
          <a:p>
            <a:pPr>
              <a:buFontTx/>
              <a:buChar char="•"/>
            </a:pPr>
            <a:r>
              <a:rPr lang="de-CH" sz="2400" b="1" dirty="0"/>
              <a:t> ca.100 Mitglieder im </a:t>
            </a:r>
            <a:r>
              <a:rPr lang="de-CH" sz="2400" b="1" dirty="0" smtClean="0"/>
              <a:t>Kanton</a:t>
            </a:r>
          </a:p>
          <a:p>
            <a:r>
              <a:rPr lang="de-CH" sz="2400" b="1" dirty="0" smtClean="0"/>
              <a:t>   </a:t>
            </a:r>
            <a:r>
              <a:rPr lang="de-CH" sz="2400" b="1" dirty="0"/>
              <a:t>Bern</a:t>
            </a:r>
            <a:br>
              <a:rPr lang="de-CH" sz="2400" b="1" dirty="0"/>
            </a:br>
            <a:endParaRPr lang="de-CH" sz="2400" b="1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ysio\Documents\verBe\Dokumente\Logos\Bilder S&amp;E Logo 00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8640"/>
            <a:ext cx="1224137" cy="814494"/>
          </a:xfrm>
          <a:prstGeom prst="rect">
            <a:avLst/>
          </a:prstGeom>
          <a:noFill/>
        </p:spPr>
      </p:pic>
      <p:pic>
        <p:nvPicPr>
          <p:cNvPr id="1027" name="Picture 3" descr="C:\Users\Physio\Documents\verBe\Dokumente\Logos\logoVerbe.jpg"/>
          <p:cNvPicPr>
            <a:picLocks noChangeAspect="1" noChangeArrowheads="1"/>
          </p:cNvPicPr>
          <p:nvPr/>
        </p:nvPicPr>
        <p:blipFill>
          <a:blip r:embed="rId3" cstate="print"/>
          <a:srcRect t="43558" r="33333"/>
          <a:stretch>
            <a:fillRect/>
          </a:stretch>
        </p:blipFill>
        <p:spPr bwMode="auto">
          <a:xfrm>
            <a:off x="899592" y="332656"/>
            <a:ext cx="1656184" cy="689806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84450" y="1600200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sz="3200" b="1" dirty="0"/>
          </a:p>
        </p:txBody>
      </p:sp>
      <p:sp>
        <p:nvSpPr>
          <p:cNvPr id="6" name="Rechteck 5"/>
          <p:cNvSpPr/>
          <p:nvPr/>
        </p:nvSpPr>
        <p:spPr>
          <a:xfrm>
            <a:off x="1115616" y="2780928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2400" b="1" dirty="0"/>
          </a:p>
        </p:txBody>
      </p:sp>
      <p:sp>
        <p:nvSpPr>
          <p:cNvPr id="8" name="Rechteck 7"/>
          <p:cNvSpPr/>
          <p:nvPr/>
        </p:nvSpPr>
        <p:spPr>
          <a:xfrm>
            <a:off x="467544" y="1556792"/>
            <a:ext cx="7920880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de-CH" sz="3200" b="1" dirty="0" smtClean="0"/>
              <a:t>Entwicklung der Elternmitwirkung im </a:t>
            </a:r>
            <a:r>
              <a:rPr lang="de-CH" sz="3200" b="1" dirty="0" err="1" smtClean="0"/>
              <a:t>Kt</a:t>
            </a:r>
            <a:r>
              <a:rPr lang="de-CH" sz="3200" b="1" dirty="0" smtClean="0"/>
              <a:t> Bern:</a:t>
            </a:r>
          </a:p>
          <a:p>
            <a:pPr>
              <a:lnSpc>
                <a:spcPct val="90000"/>
              </a:lnSpc>
            </a:pPr>
            <a:endParaRPr lang="de-CH" dirty="0" smtClean="0"/>
          </a:p>
          <a:p>
            <a:pPr>
              <a:lnSpc>
                <a:spcPct val="90000"/>
              </a:lnSpc>
            </a:pPr>
            <a:endParaRPr lang="de-CH" dirty="0" smtClean="0"/>
          </a:p>
          <a:p>
            <a:pPr>
              <a:lnSpc>
                <a:spcPct val="90000"/>
              </a:lnSpc>
            </a:pPr>
            <a:r>
              <a:rPr lang="de-CH" sz="2000" b="1" dirty="0" smtClean="0"/>
              <a:t>1985 – 90:	Bildung der ersten Elternräte im Kanton</a:t>
            </a:r>
          </a:p>
          <a:p>
            <a:pPr>
              <a:lnSpc>
                <a:spcPct val="90000"/>
              </a:lnSpc>
            </a:pPr>
            <a:r>
              <a:rPr lang="de-CH" sz="2000" b="1" dirty="0" smtClean="0"/>
              <a:t>1994:		Neues VSG sieht Elternmitwirkung vor (Kann- 			Formulierung)</a:t>
            </a:r>
          </a:p>
          <a:p>
            <a:pPr>
              <a:lnSpc>
                <a:spcPct val="90000"/>
              </a:lnSpc>
            </a:pPr>
            <a:r>
              <a:rPr lang="de-CH" sz="2000" b="1" dirty="0" smtClean="0"/>
              <a:t>Ab 1995:	Gründungen von Elternräten in diversen Gemeinden</a:t>
            </a:r>
          </a:p>
          <a:p>
            <a:pPr>
              <a:lnSpc>
                <a:spcPct val="90000"/>
              </a:lnSpc>
            </a:pPr>
            <a:r>
              <a:rPr lang="de-CH" sz="2000" b="1" dirty="0" smtClean="0"/>
              <a:t>Ab 1995:	Einzelinitiativen von Elternräten zu diversen 			schulspezifischen  Themen (Unterschriftensammlungen, 		Aktionen, </a:t>
            </a:r>
            <a:r>
              <a:rPr lang="de-CH" sz="2000" b="1" dirty="0" err="1" smtClean="0"/>
              <a:t>etc</a:t>
            </a:r>
            <a:r>
              <a:rPr lang="de-CH" sz="2000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de-CH" sz="2000" b="1" dirty="0" smtClean="0"/>
              <a:t>2002:		RR </a:t>
            </a:r>
            <a:r>
              <a:rPr lang="de-CH" sz="2000" b="1" dirty="0" err="1" smtClean="0"/>
              <a:t>Annoni</a:t>
            </a:r>
            <a:r>
              <a:rPr lang="de-CH" sz="2000" b="1" dirty="0" smtClean="0"/>
              <a:t>: Aufforderung zur Kanalisierung der 			Anliegen der Elternräte an den Kanton</a:t>
            </a:r>
          </a:p>
          <a:p>
            <a:pPr>
              <a:lnSpc>
                <a:spcPct val="90000"/>
              </a:lnSpc>
            </a:pPr>
            <a:r>
              <a:rPr lang="de-CH" sz="2000" b="1" dirty="0" smtClean="0"/>
              <a:t>16. 11. 2002:	Gründung von ver</a:t>
            </a:r>
            <a:r>
              <a:rPr lang="de-CH" sz="2000" b="1" baseline="-16000" dirty="0" smtClean="0">
                <a:solidFill>
                  <a:srgbClr val="FF0000"/>
                </a:solidFill>
              </a:rPr>
              <a:t>:</a:t>
            </a:r>
            <a:r>
              <a:rPr lang="de-CH" sz="2000" b="1" dirty="0" smtClean="0"/>
              <a:t>Be</a:t>
            </a:r>
          </a:p>
          <a:p>
            <a:pPr>
              <a:lnSpc>
                <a:spcPct val="90000"/>
              </a:lnSpc>
            </a:pPr>
            <a:r>
              <a:rPr lang="de-CH" sz="2000" b="1" dirty="0" smtClean="0"/>
              <a:t>2006:		gemeinsamer Vorstand: S&amp;E </a:t>
            </a:r>
            <a:r>
              <a:rPr lang="de-CH" sz="2000" b="1" dirty="0" err="1" smtClean="0"/>
              <a:t>Kt</a:t>
            </a:r>
            <a:r>
              <a:rPr lang="de-CH" sz="2000" b="1" dirty="0" smtClean="0"/>
              <a:t> Bern und ver</a:t>
            </a:r>
            <a:r>
              <a:rPr lang="de-CH" sz="2000" b="1" baseline="-16000" dirty="0" smtClean="0">
                <a:solidFill>
                  <a:srgbClr val="FF0000"/>
                </a:solidFill>
              </a:rPr>
              <a:t>:</a:t>
            </a:r>
            <a:r>
              <a:rPr lang="de-CH" sz="2000" b="1" dirty="0" smtClean="0"/>
              <a:t>Be</a:t>
            </a:r>
          </a:p>
          <a:p>
            <a:pPr>
              <a:lnSpc>
                <a:spcPct val="90000"/>
              </a:lnSpc>
            </a:pPr>
            <a:r>
              <a:rPr lang="de-CH" sz="2000" b="1" dirty="0" smtClean="0"/>
              <a:t>2007:		</a:t>
            </a:r>
            <a:r>
              <a:rPr lang="de-CH" sz="2000" b="1" dirty="0" err="1" smtClean="0"/>
              <a:t>ca</a:t>
            </a:r>
            <a:r>
              <a:rPr lang="de-CH" sz="2000" b="1" dirty="0" smtClean="0"/>
              <a:t> 85 Elternräte sind Mitglied bei ver</a:t>
            </a:r>
            <a:r>
              <a:rPr lang="de-CH" sz="2000" b="1" baseline="-16000" dirty="0" smtClean="0">
                <a:solidFill>
                  <a:srgbClr val="FF0000"/>
                </a:solidFill>
              </a:rPr>
              <a:t>:</a:t>
            </a:r>
            <a:r>
              <a:rPr lang="de-CH" sz="2000" b="1" dirty="0" smtClean="0"/>
              <a:t>Be</a:t>
            </a:r>
            <a:endParaRPr lang="de-DE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ysio\Documents\verBe\Dokumente\Logos\Bilder S&amp;E Logo 00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8640"/>
            <a:ext cx="1224137" cy="814494"/>
          </a:xfrm>
          <a:prstGeom prst="rect">
            <a:avLst/>
          </a:prstGeom>
          <a:noFill/>
        </p:spPr>
      </p:pic>
      <p:pic>
        <p:nvPicPr>
          <p:cNvPr id="1027" name="Picture 3" descr="C:\Users\Physio\Documents\verBe\Dokumente\Logos\logoVerbe.jpg"/>
          <p:cNvPicPr>
            <a:picLocks noChangeAspect="1" noChangeArrowheads="1"/>
          </p:cNvPicPr>
          <p:nvPr/>
        </p:nvPicPr>
        <p:blipFill>
          <a:blip r:embed="rId3" cstate="print"/>
          <a:srcRect t="43558" r="33333"/>
          <a:stretch>
            <a:fillRect/>
          </a:stretch>
        </p:blipFill>
        <p:spPr bwMode="auto">
          <a:xfrm>
            <a:off x="899592" y="332656"/>
            <a:ext cx="1656184" cy="689806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83568" y="1700809"/>
          <a:ext cx="7992887" cy="4536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16024"/>
                <a:gridCol w="3168352"/>
                <a:gridCol w="232877"/>
                <a:gridCol w="2863466"/>
              </a:tblGrid>
              <a:tr h="720079">
                <a:tc>
                  <a:txBody>
                    <a:bodyPr/>
                    <a:lstStyle/>
                    <a:p>
                      <a:endParaRPr lang="de-C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800" dirty="0" smtClean="0"/>
                        <a:t>Schule</a:t>
                      </a:r>
                      <a:endParaRPr lang="de-C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800" dirty="0" smtClean="0"/>
                        <a:t>Eltern</a:t>
                      </a:r>
                      <a:endParaRPr lang="de-CH" sz="2800" dirty="0"/>
                    </a:p>
                  </a:txBody>
                  <a:tcPr/>
                </a:tc>
              </a:tr>
              <a:tr h="763250"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Kanton</a:t>
                      </a:r>
                      <a:endParaRPr lang="de-C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Erziehungsdirektion</a:t>
                      </a:r>
                      <a:endParaRPr lang="de-C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Ver:Be</a:t>
                      </a:r>
                      <a:r>
                        <a:rPr lang="de-CH" sz="2800" b="1" baseline="0" dirty="0" smtClean="0"/>
                        <a:t>, S&amp;E</a:t>
                      </a:r>
                      <a:endParaRPr lang="de-CH" sz="2800" b="1" dirty="0"/>
                    </a:p>
                  </a:txBody>
                  <a:tcPr/>
                </a:tc>
              </a:tr>
              <a:tr h="763250"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Behörde</a:t>
                      </a:r>
                      <a:endParaRPr lang="de-C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Schulkommission</a:t>
                      </a:r>
                      <a:endParaRPr lang="de-C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Gesamtelternrat</a:t>
                      </a:r>
                      <a:endParaRPr lang="de-CH" sz="2800" b="1" dirty="0"/>
                    </a:p>
                  </a:txBody>
                  <a:tcPr/>
                </a:tc>
              </a:tr>
              <a:tr h="763250"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Schule</a:t>
                      </a:r>
                      <a:endParaRPr lang="de-C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Schulleitung</a:t>
                      </a:r>
                      <a:endParaRPr lang="de-C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Elternrat</a:t>
                      </a:r>
                      <a:endParaRPr lang="de-CH" sz="2800" b="1" dirty="0"/>
                    </a:p>
                  </a:txBody>
                  <a:tcPr/>
                </a:tc>
              </a:tr>
              <a:tr h="763250"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Klasse</a:t>
                      </a:r>
                      <a:endParaRPr lang="de-C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Klassenlehrperson</a:t>
                      </a:r>
                      <a:endParaRPr lang="de-C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Klassenvertretung</a:t>
                      </a:r>
                      <a:endParaRPr lang="de-CH" sz="2800" b="1" dirty="0"/>
                    </a:p>
                  </a:txBody>
                  <a:tcPr/>
                </a:tc>
              </a:tr>
              <a:tr h="763250"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Kind</a:t>
                      </a:r>
                      <a:endParaRPr lang="de-C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Lehrperson</a:t>
                      </a:r>
                      <a:endParaRPr lang="de-C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800" b="1" dirty="0" smtClean="0"/>
                        <a:t>Eltern</a:t>
                      </a:r>
                      <a:endParaRPr lang="de-CH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ysio\Documents\verBe\Dokumente\Logos\Bilder S&amp;E Logo 00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8640"/>
            <a:ext cx="1224137" cy="814494"/>
          </a:xfrm>
          <a:prstGeom prst="rect">
            <a:avLst/>
          </a:prstGeom>
          <a:noFill/>
        </p:spPr>
      </p:pic>
      <p:pic>
        <p:nvPicPr>
          <p:cNvPr id="1027" name="Picture 3" descr="C:\Users\Physio\Documents\verBe\Dokumente\Logos\logoVerbe.jpg"/>
          <p:cNvPicPr>
            <a:picLocks noChangeAspect="1" noChangeArrowheads="1"/>
          </p:cNvPicPr>
          <p:nvPr/>
        </p:nvPicPr>
        <p:blipFill>
          <a:blip r:embed="rId3" cstate="print"/>
          <a:srcRect t="43558" r="33333"/>
          <a:stretch>
            <a:fillRect/>
          </a:stretch>
        </p:blipFill>
        <p:spPr bwMode="auto">
          <a:xfrm>
            <a:off x="899592" y="332656"/>
            <a:ext cx="1656184" cy="689806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1520" y="1268760"/>
            <a:ext cx="48965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endParaRPr lang="de-CH" dirty="0"/>
          </a:p>
          <a:p>
            <a:endParaRPr lang="de-CH" dirty="0"/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6299200" y="3149194"/>
            <a:ext cx="936625" cy="648512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smtClean="0">
                <a:solidFill>
                  <a:srgbClr val="000000"/>
                </a:solidFill>
              </a:rPr>
              <a:t>Ver:Be, S&amp;E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5364163" y="2138363"/>
            <a:ext cx="936625" cy="368300"/>
          </a:xfrm>
          <a:prstGeom prst="rect">
            <a:avLst/>
          </a:prstGeom>
          <a:solidFill>
            <a:srgbClr val="FFFFCC">
              <a:alpha val="6901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</a:rPr>
              <a:t>ERZ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6877050" y="1846263"/>
            <a:ext cx="1152525" cy="371475"/>
          </a:xfrm>
          <a:prstGeom prst="rect">
            <a:avLst/>
          </a:prstGeom>
          <a:solidFill>
            <a:srgbClr val="FFFFCC">
              <a:alpha val="7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</a:rPr>
              <a:t>VSB</a:t>
            </a: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7812088" y="3647645"/>
            <a:ext cx="1152525" cy="648512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</a:rPr>
              <a:t>IWB </a:t>
            </a:r>
            <a:r>
              <a:rPr lang="en-GB" b="1" dirty="0" err="1">
                <a:solidFill>
                  <a:srgbClr val="000000"/>
                </a:solidFill>
              </a:rPr>
              <a:t>der</a:t>
            </a:r>
            <a:r>
              <a:rPr lang="en-GB" b="1" dirty="0">
                <a:solidFill>
                  <a:srgbClr val="000000"/>
                </a:solidFill>
              </a:rPr>
              <a:t> PH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6732241" y="4720691"/>
            <a:ext cx="1152127" cy="371513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</a:rPr>
              <a:t>VSL BE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5364163" y="4337540"/>
            <a:ext cx="1152525" cy="371513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</a:rPr>
              <a:t>VEB</a:t>
            </a:r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 flipH="1" flipV="1">
            <a:off x="6012160" y="2564904"/>
            <a:ext cx="366142" cy="510034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 flipV="1">
            <a:off x="6948264" y="2276872"/>
            <a:ext cx="359792" cy="792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39" name="Line 21"/>
          <p:cNvSpPr>
            <a:spLocks noChangeShapeType="1"/>
          </p:cNvSpPr>
          <p:nvPr/>
        </p:nvSpPr>
        <p:spPr bwMode="auto">
          <a:xfrm>
            <a:off x="7308304" y="3789040"/>
            <a:ext cx="432048" cy="216024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40" name="Line 22"/>
          <p:cNvSpPr>
            <a:spLocks noChangeShapeType="1"/>
          </p:cNvSpPr>
          <p:nvPr/>
        </p:nvSpPr>
        <p:spPr bwMode="auto">
          <a:xfrm>
            <a:off x="6876256" y="3861048"/>
            <a:ext cx="360039" cy="792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41" name="Line 23"/>
          <p:cNvSpPr>
            <a:spLocks noChangeShapeType="1"/>
          </p:cNvSpPr>
          <p:nvPr/>
        </p:nvSpPr>
        <p:spPr bwMode="auto">
          <a:xfrm flipH="1">
            <a:off x="5940152" y="3861048"/>
            <a:ext cx="366142" cy="3600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7884368" y="2628101"/>
            <a:ext cx="936104" cy="371513"/>
          </a:xfrm>
          <a:prstGeom prst="rect">
            <a:avLst/>
          </a:prstGeom>
          <a:solidFill>
            <a:srgbClr val="FFFFCC">
              <a:alpha val="7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smtClean="0">
                <a:solidFill>
                  <a:srgbClr val="000000"/>
                </a:solidFill>
              </a:rPr>
              <a:t>LEBE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 flipV="1">
            <a:off x="7308304" y="2852936"/>
            <a:ext cx="504056" cy="28803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11188" y="1144588"/>
            <a:ext cx="3073575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 dirty="0" err="1" smtClean="0">
                <a:solidFill>
                  <a:srgbClr val="000000"/>
                </a:solidFill>
              </a:rPr>
              <a:t>Zusammenarbeit</a:t>
            </a:r>
            <a:endParaRPr lang="en-GB" sz="3200" b="1" dirty="0">
              <a:solidFill>
                <a:srgbClr val="000000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339753" y="3287693"/>
            <a:ext cx="1008286" cy="371513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 smtClean="0">
                <a:solidFill>
                  <a:srgbClr val="000000"/>
                </a:solidFill>
              </a:rPr>
              <a:t>Elternrat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900113" y="2495550"/>
            <a:ext cx="1079500" cy="3683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>
                <a:solidFill>
                  <a:srgbClr val="000000"/>
                </a:solidFill>
              </a:rPr>
              <a:t>Medien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555776" y="2131249"/>
            <a:ext cx="1512168" cy="371513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 smtClean="0">
                <a:solidFill>
                  <a:srgbClr val="000000"/>
                </a:solidFill>
              </a:rPr>
              <a:t>Schulleitung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339752" y="4710093"/>
            <a:ext cx="1872208" cy="371513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 smtClean="0">
                <a:solidFill>
                  <a:srgbClr val="000000"/>
                </a:solidFill>
              </a:rPr>
              <a:t>Schulkommission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827088" y="4152900"/>
            <a:ext cx="1368425" cy="3683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>
                <a:solidFill>
                  <a:srgbClr val="000000"/>
                </a:solidFill>
              </a:rPr>
              <a:t>Behörden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V="1">
            <a:off x="2843213" y="2562225"/>
            <a:ext cx="360362" cy="654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 flipH="1" flipV="1">
            <a:off x="1905000" y="2921000"/>
            <a:ext cx="438150" cy="295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 flipH="1">
            <a:off x="2047875" y="3716338"/>
            <a:ext cx="366713" cy="3603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>
            <a:off x="2843213" y="3716338"/>
            <a:ext cx="433387" cy="9366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" name="Rechteck 28"/>
          <p:cNvSpPr/>
          <p:nvPr/>
        </p:nvSpPr>
        <p:spPr>
          <a:xfrm>
            <a:off x="539552" y="5517232"/>
            <a:ext cx="8352928" cy="1079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Ver:Be:  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Vereinigung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der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Elternräte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des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Kantons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Bern	LEBE:           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Berufsverband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der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Lehrer und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Lehrerinnen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Kanton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Bern</a:t>
            </a:r>
          </a:p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S&amp;E:      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Schule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und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Elternhaus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	 	VSL BE:        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Verband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Schulleiterinnen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und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Schulleiter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Kanton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Bern</a:t>
            </a:r>
          </a:p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ERZ:      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Erziehungsdirektion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		IWB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der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PH: 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für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Weiterbildung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der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pädagogischen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Hochschule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VEB:      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Verein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Elternbildung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Kanton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Bern 		VSB:             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Verband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der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Schulbehörden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des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Kantons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Bern </a:t>
            </a:r>
          </a:p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NgfS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    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Netzwerk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Gesundheitsfördernder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Schulen</a:t>
            </a:r>
            <a:r>
              <a: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				</a:t>
            </a:r>
          </a:p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 		</a:t>
            </a:r>
            <a:endParaRPr lang="en-GB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/>
        </p:nvSpPr>
        <p:spPr bwMode="auto">
          <a:xfrm>
            <a:off x="3419872" y="3501008"/>
            <a:ext cx="2808709" cy="569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139953" y="3863274"/>
            <a:ext cx="864096" cy="371513"/>
          </a:xfrm>
          <a:prstGeom prst="rect">
            <a:avLst/>
          </a:prstGeom>
          <a:solidFill>
            <a:srgbClr val="FFFFCC">
              <a:alpha val="6901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 smtClean="0">
                <a:solidFill>
                  <a:srgbClr val="000000"/>
                </a:solidFill>
              </a:rPr>
              <a:t>NGfS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6" name="Line 23"/>
          <p:cNvSpPr>
            <a:spLocks noChangeShapeType="1"/>
          </p:cNvSpPr>
          <p:nvPr/>
        </p:nvSpPr>
        <p:spPr bwMode="auto">
          <a:xfrm flipH="1">
            <a:off x="5076056" y="3645024"/>
            <a:ext cx="1080120" cy="3600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3491880" y="3717032"/>
            <a:ext cx="576064" cy="28803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30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ysio\Documents\verBe\Dokumente\Logos\Bilder S&amp;E Logo 00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8640"/>
            <a:ext cx="1224137" cy="814494"/>
          </a:xfrm>
          <a:prstGeom prst="rect">
            <a:avLst/>
          </a:prstGeom>
          <a:noFill/>
        </p:spPr>
      </p:pic>
      <p:pic>
        <p:nvPicPr>
          <p:cNvPr id="1027" name="Picture 3" descr="C:\Users\Physio\Documents\verBe\Dokumente\Logos\logoVerbe.jpg"/>
          <p:cNvPicPr>
            <a:picLocks noChangeAspect="1" noChangeArrowheads="1"/>
          </p:cNvPicPr>
          <p:nvPr/>
        </p:nvPicPr>
        <p:blipFill>
          <a:blip r:embed="rId3" cstate="print"/>
          <a:srcRect t="43558" r="33333"/>
          <a:stretch>
            <a:fillRect/>
          </a:stretch>
        </p:blipFill>
        <p:spPr bwMode="auto">
          <a:xfrm>
            <a:off x="899592" y="332656"/>
            <a:ext cx="1656184" cy="689806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1520" y="1268760"/>
            <a:ext cx="4896543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3200" b="1" dirty="0" smtClean="0"/>
              <a:t>Ziele</a:t>
            </a:r>
            <a:endParaRPr lang="de-CH" sz="3200" b="1" dirty="0"/>
          </a:p>
          <a:p>
            <a:pPr>
              <a:buFont typeface="Arial" charset="0"/>
              <a:buChar char="•"/>
            </a:pPr>
            <a:endParaRPr lang="de-CH" dirty="0"/>
          </a:p>
          <a:p>
            <a:pPr>
              <a:buFont typeface="Arial" charset="0"/>
              <a:buChar char="•"/>
            </a:pPr>
            <a:r>
              <a:rPr lang="de-CH" sz="2000" b="1" dirty="0"/>
              <a:t> </a:t>
            </a:r>
            <a:r>
              <a:rPr lang="de-CH" sz="2400" b="1" dirty="0"/>
              <a:t>Förderung der Elternmitwirkung</a:t>
            </a:r>
          </a:p>
          <a:p>
            <a:pPr>
              <a:buFont typeface="Arial" charset="0"/>
              <a:buChar char="•"/>
            </a:pPr>
            <a:endParaRPr lang="de-CH" sz="2400" b="1" dirty="0"/>
          </a:p>
          <a:p>
            <a:pPr>
              <a:buFont typeface="Arial" charset="0"/>
              <a:buChar char="•"/>
            </a:pPr>
            <a:r>
              <a:rPr lang="de-CH" sz="2400" b="1" dirty="0"/>
              <a:t> Vernetzung und </a:t>
            </a:r>
            <a:r>
              <a:rPr lang="de-CH" sz="2400" b="1" dirty="0" smtClean="0"/>
              <a:t>Zusammenarbeit</a:t>
            </a:r>
          </a:p>
          <a:p>
            <a:r>
              <a:rPr lang="de-CH" sz="2400" b="1" dirty="0" smtClean="0"/>
              <a:t>   mit Organisationen</a:t>
            </a:r>
            <a:endParaRPr lang="de-CH" sz="2400" b="1" dirty="0"/>
          </a:p>
          <a:p>
            <a:pPr>
              <a:buFont typeface="Arial" charset="0"/>
              <a:buChar char="•"/>
            </a:pPr>
            <a:endParaRPr lang="de-CH" sz="2400" b="1" dirty="0"/>
          </a:p>
          <a:p>
            <a:pPr>
              <a:buFont typeface="Arial" charset="0"/>
              <a:buChar char="•"/>
            </a:pPr>
            <a:r>
              <a:rPr lang="de-CH" sz="2400" b="1" dirty="0"/>
              <a:t> </a:t>
            </a:r>
            <a:r>
              <a:rPr lang="de-CH" sz="2400" b="1" dirty="0" smtClean="0"/>
              <a:t>Mitgestaltung </a:t>
            </a:r>
            <a:r>
              <a:rPr lang="de-CH" sz="2400" b="1" dirty="0"/>
              <a:t>der Bildungspolitik</a:t>
            </a:r>
          </a:p>
          <a:p>
            <a:pPr>
              <a:buFont typeface="Arial" charset="0"/>
              <a:buChar char="•"/>
            </a:pPr>
            <a:endParaRPr lang="de-CH" sz="2400" b="1" dirty="0"/>
          </a:p>
          <a:p>
            <a:pPr>
              <a:buFont typeface="Arial" charset="0"/>
              <a:buChar char="•"/>
            </a:pPr>
            <a:r>
              <a:rPr lang="de-CH" sz="2400" b="1" dirty="0"/>
              <a:t> Aufgreifen von </a:t>
            </a:r>
            <a:r>
              <a:rPr lang="de-CH" sz="2400" b="1" dirty="0" smtClean="0"/>
              <a:t>bildungspolitischen</a:t>
            </a:r>
          </a:p>
          <a:p>
            <a:r>
              <a:rPr lang="de-CH" sz="2400" b="1" dirty="0" smtClean="0"/>
              <a:t>   Themen</a:t>
            </a:r>
            <a:endParaRPr lang="de-CH" sz="2400" b="1" dirty="0"/>
          </a:p>
          <a:p>
            <a:endParaRPr lang="de-CH" sz="2400" b="1" dirty="0"/>
          </a:p>
          <a:p>
            <a:pPr>
              <a:buFont typeface="Arial" charset="0"/>
              <a:buChar char="•"/>
            </a:pPr>
            <a:r>
              <a:rPr lang="de-CH" sz="2400" b="1" dirty="0"/>
              <a:t> Elternbildung im </a:t>
            </a:r>
            <a:r>
              <a:rPr lang="de-CH" sz="2400" b="1" dirty="0" smtClean="0"/>
              <a:t>Zusammenhang</a:t>
            </a:r>
          </a:p>
          <a:p>
            <a:r>
              <a:rPr lang="de-CH" sz="2400" b="1" dirty="0" smtClean="0"/>
              <a:t>   mit </a:t>
            </a:r>
            <a:r>
              <a:rPr lang="de-CH" sz="2400" b="1" dirty="0"/>
              <a:t>Schule/Erziehung</a:t>
            </a:r>
          </a:p>
          <a:p>
            <a:pPr>
              <a:buFont typeface="Arial" charset="0"/>
              <a:buChar char="•"/>
            </a:pPr>
            <a:endParaRPr lang="de-CH" dirty="0"/>
          </a:p>
          <a:p>
            <a:endParaRPr lang="de-CH" dirty="0"/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6299200" y="3149194"/>
            <a:ext cx="936625" cy="648512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smtClean="0">
                <a:solidFill>
                  <a:srgbClr val="000000"/>
                </a:solidFill>
              </a:rPr>
              <a:t>Ver:Be, S&amp;E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5364163" y="2138363"/>
            <a:ext cx="936625" cy="368300"/>
          </a:xfrm>
          <a:prstGeom prst="rect">
            <a:avLst/>
          </a:prstGeom>
          <a:solidFill>
            <a:srgbClr val="FFFFCC">
              <a:alpha val="6901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</a:rPr>
              <a:t>ERZ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6877050" y="1846263"/>
            <a:ext cx="1152525" cy="371475"/>
          </a:xfrm>
          <a:prstGeom prst="rect">
            <a:avLst/>
          </a:prstGeom>
          <a:solidFill>
            <a:srgbClr val="FFFFCC">
              <a:alpha val="7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</a:rPr>
              <a:t>VSB</a:t>
            </a: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7812088" y="3647645"/>
            <a:ext cx="1152525" cy="648512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</a:rPr>
              <a:t>IWB </a:t>
            </a:r>
            <a:r>
              <a:rPr lang="en-GB" b="1" dirty="0" err="1">
                <a:solidFill>
                  <a:srgbClr val="000000"/>
                </a:solidFill>
              </a:rPr>
              <a:t>der</a:t>
            </a:r>
            <a:r>
              <a:rPr lang="en-GB" b="1" dirty="0">
                <a:solidFill>
                  <a:srgbClr val="000000"/>
                </a:solidFill>
              </a:rPr>
              <a:t> PH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6732241" y="4720691"/>
            <a:ext cx="1152127" cy="371513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</a:rPr>
              <a:t>VSL BE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5364163" y="4249442"/>
            <a:ext cx="1152525" cy="371513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</a:rPr>
              <a:t>VEB</a:t>
            </a:r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 flipH="1" flipV="1">
            <a:off x="6012160" y="2564904"/>
            <a:ext cx="366142" cy="510034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 flipV="1">
            <a:off x="6948264" y="2276872"/>
            <a:ext cx="359792" cy="792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39" name="Line 21"/>
          <p:cNvSpPr>
            <a:spLocks noChangeShapeType="1"/>
          </p:cNvSpPr>
          <p:nvPr/>
        </p:nvSpPr>
        <p:spPr bwMode="auto">
          <a:xfrm>
            <a:off x="7308304" y="3789040"/>
            <a:ext cx="432048" cy="216024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40" name="Line 22"/>
          <p:cNvSpPr>
            <a:spLocks noChangeShapeType="1"/>
          </p:cNvSpPr>
          <p:nvPr/>
        </p:nvSpPr>
        <p:spPr bwMode="auto">
          <a:xfrm>
            <a:off x="6876256" y="3861048"/>
            <a:ext cx="360039" cy="792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41" name="Line 23"/>
          <p:cNvSpPr>
            <a:spLocks noChangeShapeType="1"/>
          </p:cNvSpPr>
          <p:nvPr/>
        </p:nvSpPr>
        <p:spPr bwMode="auto">
          <a:xfrm flipH="1">
            <a:off x="5940152" y="3861048"/>
            <a:ext cx="366142" cy="28803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7884368" y="2628101"/>
            <a:ext cx="936104" cy="371513"/>
          </a:xfrm>
          <a:prstGeom prst="rect">
            <a:avLst/>
          </a:prstGeom>
          <a:solidFill>
            <a:srgbClr val="FFFFCC">
              <a:alpha val="7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smtClean="0">
                <a:solidFill>
                  <a:srgbClr val="000000"/>
                </a:solidFill>
              </a:rPr>
              <a:t>LEBE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 flipV="1">
            <a:off x="7308304" y="2852936"/>
            <a:ext cx="504056" cy="28803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ysio\Documents\verBe\Dokumente\Logos\Bilder S&amp;E Logo 00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8640"/>
            <a:ext cx="1224137" cy="814494"/>
          </a:xfrm>
          <a:prstGeom prst="rect">
            <a:avLst/>
          </a:prstGeom>
          <a:noFill/>
        </p:spPr>
      </p:pic>
      <p:pic>
        <p:nvPicPr>
          <p:cNvPr id="1027" name="Picture 3" descr="C:\Users\Physio\Documents\verBe\Dokumente\Logos\logoVerbe.jpg"/>
          <p:cNvPicPr>
            <a:picLocks noChangeAspect="1" noChangeArrowheads="1"/>
          </p:cNvPicPr>
          <p:nvPr/>
        </p:nvPicPr>
        <p:blipFill>
          <a:blip r:embed="rId3" cstate="print"/>
          <a:srcRect t="43558" r="33333"/>
          <a:stretch>
            <a:fillRect/>
          </a:stretch>
        </p:blipFill>
        <p:spPr bwMode="auto">
          <a:xfrm>
            <a:off x="899592" y="332656"/>
            <a:ext cx="1656184" cy="689806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55576" y="1600200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3200" b="1" dirty="0" smtClean="0"/>
              <a:t>Aufgaben</a:t>
            </a:r>
            <a:endParaRPr lang="de-DE" sz="3200" b="1" dirty="0"/>
          </a:p>
        </p:txBody>
      </p:sp>
      <p:sp>
        <p:nvSpPr>
          <p:cNvPr id="8" name="Rechteck 7"/>
          <p:cNvSpPr/>
          <p:nvPr/>
        </p:nvSpPr>
        <p:spPr>
          <a:xfrm>
            <a:off x="899592" y="2276872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CH" sz="2400" b="1" dirty="0" smtClean="0"/>
              <a:t>Zusammenarbeit und Vernetzung</a:t>
            </a:r>
          </a:p>
          <a:p>
            <a:pPr>
              <a:buFont typeface="Arial" pitchFamily="34" charset="0"/>
              <a:buChar char="•"/>
            </a:pPr>
            <a:endParaRPr lang="de-CH" sz="2400" b="1" dirty="0" smtClean="0"/>
          </a:p>
          <a:p>
            <a:pPr>
              <a:buFont typeface="Arial" pitchFamily="34" charset="0"/>
              <a:buChar char="•"/>
            </a:pPr>
            <a:r>
              <a:rPr lang="de-DE" sz="2400" b="1" dirty="0" smtClean="0"/>
              <a:t>Information: Newsletter, Homepage</a:t>
            </a:r>
          </a:p>
          <a:p>
            <a:pPr>
              <a:buFont typeface="Arial" pitchFamily="34" charset="0"/>
              <a:buChar char="•"/>
            </a:pPr>
            <a:endParaRPr lang="de-DE" sz="2400" b="1" dirty="0" smtClean="0"/>
          </a:p>
          <a:p>
            <a:pPr>
              <a:buFont typeface="Arial" pitchFamily="34" charset="0"/>
              <a:buChar char="•"/>
            </a:pPr>
            <a:r>
              <a:rPr lang="de-CH" sz="2400" b="1" dirty="0" smtClean="0"/>
              <a:t>Veranstaltungen: </a:t>
            </a:r>
            <a:r>
              <a:rPr lang="de-DE" sz="2400" b="1" dirty="0" smtClean="0"/>
              <a:t>Erfahrungsaustausch, Elternbildung</a:t>
            </a:r>
          </a:p>
          <a:p>
            <a:pPr>
              <a:buFont typeface="Arial" pitchFamily="34" charset="0"/>
              <a:buChar char="•"/>
            </a:pPr>
            <a:endParaRPr lang="de-DE" sz="2400" b="1" dirty="0" smtClean="0"/>
          </a:p>
          <a:p>
            <a:pPr>
              <a:buFont typeface="Arial" pitchFamily="34" charset="0"/>
              <a:buChar char="•"/>
            </a:pPr>
            <a:r>
              <a:rPr lang="de-CH" sz="2400" b="1" dirty="0" smtClean="0"/>
              <a:t>Vernehmlassungen</a:t>
            </a:r>
          </a:p>
          <a:p>
            <a:pPr>
              <a:buFont typeface="Arial" pitchFamily="34" charset="0"/>
              <a:buChar char="•"/>
            </a:pPr>
            <a:endParaRPr lang="de-DE" sz="2400" b="1" dirty="0" smtClean="0"/>
          </a:p>
          <a:p>
            <a:pPr>
              <a:buFont typeface="Arial" pitchFamily="34" charset="0"/>
              <a:buChar char="•"/>
            </a:pPr>
            <a:r>
              <a:rPr lang="de-DE" sz="2400" b="1" dirty="0" smtClean="0"/>
              <a:t>Anlaufstelle für bestehende Elternräten</a:t>
            </a:r>
          </a:p>
          <a:p>
            <a:pPr>
              <a:buFont typeface="Arial" pitchFamily="34" charset="0"/>
              <a:buChar char="•"/>
            </a:pPr>
            <a:endParaRPr lang="de-DE" sz="2400" b="1" dirty="0" smtClean="0"/>
          </a:p>
          <a:p>
            <a:pPr>
              <a:buFont typeface="Arial" pitchFamily="34" charset="0"/>
              <a:buChar char="•"/>
            </a:pPr>
            <a:r>
              <a:rPr lang="de-DE" sz="2400" b="1" dirty="0" smtClean="0"/>
              <a:t>Unterstützung von Neugründungen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ysio\Documents\verBe\Dokumente\Logos\Bilder S&amp;E Logo 00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8640"/>
            <a:ext cx="1224137" cy="814494"/>
          </a:xfrm>
          <a:prstGeom prst="rect">
            <a:avLst/>
          </a:prstGeom>
          <a:noFill/>
        </p:spPr>
      </p:pic>
      <p:pic>
        <p:nvPicPr>
          <p:cNvPr id="1027" name="Picture 3" descr="C:\Users\Physio\Documents\verBe\Dokumente\Logos\logoVerbe.jpg"/>
          <p:cNvPicPr>
            <a:picLocks noChangeAspect="1" noChangeArrowheads="1"/>
          </p:cNvPicPr>
          <p:nvPr/>
        </p:nvPicPr>
        <p:blipFill>
          <a:blip r:embed="rId3" cstate="print"/>
          <a:srcRect t="43558" r="33333"/>
          <a:stretch>
            <a:fillRect/>
          </a:stretch>
        </p:blipFill>
        <p:spPr bwMode="auto">
          <a:xfrm>
            <a:off x="899592" y="332656"/>
            <a:ext cx="1656184" cy="689806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84450" y="1600200"/>
            <a:ext cx="3533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3200" b="1" dirty="0"/>
              <a:t>Elternmitwirkung</a:t>
            </a:r>
            <a:endParaRPr lang="de-DE" sz="3200" b="1" dirty="0"/>
          </a:p>
        </p:txBody>
      </p:sp>
      <p:sp>
        <p:nvSpPr>
          <p:cNvPr id="6" name="Rechteck 5"/>
          <p:cNvSpPr/>
          <p:nvPr/>
        </p:nvSpPr>
        <p:spPr>
          <a:xfrm>
            <a:off x="1331640" y="2780928"/>
            <a:ext cx="6840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b="1" dirty="0" smtClean="0">
                <a:solidFill>
                  <a:srgbClr val="FF0000"/>
                </a:solidFill>
              </a:rPr>
              <a:t>G</a:t>
            </a:r>
            <a:r>
              <a:rPr lang="de-CH" sz="2400" b="1" dirty="0" smtClean="0"/>
              <a:t>UTE </a:t>
            </a:r>
            <a:r>
              <a:rPr lang="de-CH" sz="2400" b="1" dirty="0" smtClean="0">
                <a:solidFill>
                  <a:srgbClr val="FF0000"/>
                </a:solidFill>
              </a:rPr>
              <a:t>S</a:t>
            </a:r>
            <a:r>
              <a:rPr lang="de-CH" sz="2400" b="1" dirty="0" smtClean="0"/>
              <a:t>CHULEN </a:t>
            </a:r>
          </a:p>
          <a:p>
            <a:endParaRPr lang="de-CH" dirty="0" smtClean="0"/>
          </a:p>
          <a:p>
            <a:r>
              <a:rPr lang="de-CH" dirty="0" smtClean="0"/>
              <a:t>                              </a:t>
            </a:r>
            <a:r>
              <a:rPr lang="de-CH" sz="2400" b="1" dirty="0" smtClean="0"/>
              <a:t>  </a:t>
            </a:r>
            <a:r>
              <a:rPr lang="de-CH" sz="2400" b="1" dirty="0" smtClean="0">
                <a:solidFill>
                  <a:srgbClr val="FF0000"/>
                </a:solidFill>
              </a:rPr>
              <a:t>G</a:t>
            </a:r>
            <a:r>
              <a:rPr lang="de-CH" sz="2400" b="1" dirty="0" smtClean="0"/>
              <a:t>LÜCKLICHE </a:t>
            </a:r>
            <a:r>
              <a:rPr lang="de-CH" sz="2400" b="1" dirty="0" smtClean="0">
                <a:solidFill>
                  <a:srgbClr val="FF0000"/>
                </a:solidFill>
              </a:rPr>
              <a:t>K</a:t>
            </a:r>
            <a:r>
              <a:rPr lang="de-CH" sz="2400" b="1" dirty="0" smtClean="0"/>
              <a:t>INDER  </a:t>
            </a:r>
            <a:r>
              <a:rPr lang="de-CH" sz="2400" b="1" dirty="0" smtClean="0">
                <a:solidFill>
                  <a:srgbClr val="FF0000"/>
                </a:solidFill>
              </a:rPr>
              <a:t>&amp; </a:t>
            </a:r>
          </a:p>
          <a:p>
            <a:endParaRPr lang="de-CH" dirty="0" smtClean="0"/>
          </a:p>
          <a:p>
            <a:r>
              <a:rPr lang="de-CH" b="1" dirty="0" smtClean="0"/>
              <a:t>                                                                   </a:t>
            </a:r>
            <a:r>
              <a:rPr lang="de-CH" sz="2400" b="1" dirty="0" smtClean="0">
                <a:solidFill>
                  <a:srgbClr val="FF0000"/>
                </a:solidFill>
              </a:rPr>
              <a:t>Z</a:t>
            </a:r>
            <a:r>
              <a:rPr lang="de-CH" sz="2400" b="1" dirty="0" smtClean="0"/>
              <a:t>UFRIEDENE </a:t>
            </a:r>
            <a:r>
              <a:rPr lang="de-CH" sz="2400" b="1" dirty="0" smtClean="0">
                <a:solidFill>
                  <a:srgbClr val="FF0000"/>
                </a:solidFill>
              </a:rPr>
              <a:t>E</a:t>
            </a:r>
            <a:r>
              <a:rPr lang="de-CH" sz="2400" b="1" dirty="0" smtClean="0"/>
              <a:t>LTERN</a:t>
            </a:r>
            <a:endParaRPr lang="de-CH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ysio\Documents\verBe\Dokumente\Logos\Bilder S&amp;E Logo 00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8640"/>
            <a:ext cx="1224137" cy="814494"/>
          </a:xfrm>
          <a:prstGeom prst="rect">
            <a:avLst/>
          </a:prstGeom>
          <a:noFill/>
        </p:spPr>
      </p:pic>
      <p:pic>
        <p:nvPicPr>
          <p:cNvPr id="1027" name="Picture 3" descr="C:\Users\Physio\Documents\verBe\Dokumente\Logos\logoVerbe.jpg"/>
          <p:cNvPicPr>
            <a:picLocks noChangeAspect="1" noChangeArrowheads="1"/>
          </p:cNvPicPr>
          <p:nvPr/>
        </p:nvPicPr>
        <p:blipFill>
          <a:blip r:embed="rId3" cstate="print"/>
          <a:srcRect t="43558" r="33333"/>
          <a:stretch>
            <a:fillRect/>
          </a:stretch>
        </p:blipFill>
        <p:spPr bwMode="auto">
          <a:xfrm>
            <a:off x="899592" y="332656"/>
            <a:ext cx="1656184" cy="689806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84450" y="1600200"/>
            <a:ext cx="3533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3200" b="1" dirty="0"/>
              <a:t>Elternmitwirkung</a:t>
            </a:r>
            <a:endParaRPr lang="de-DE" sz="3200" b="1" dirty="0"/>
          </a:p>
        </p:txBody>
      </p:sp>
      <p:sp>
        <p:nvSpPr>
          <p:cNvPr id="6" name="Rechteck 5"/>
          <p:cNvSpPr/>
          <p:nvPr/>
        </p:nvSpPr>
        <p:spPr>
          <a:xfrm>
            <a:off x="1331640" y="2780928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b="1" dirty="0" smtClean="0">
                <a:solidFill>
                  <a:srgbClr val="FF0000"/>
                </a:solidFill>
              </a:rPr>
              <a:t>F</a:t>
            </a:r>
            <a:r>
              <a:rPr lang="de-CH" sz="2400" b="1" dirty="0" smtClean="0"/>
              <a:t>RAGEN</a:t>
            </a:r>
          </a:p>
          <a:p>
            <a:endParaRPr lang="de-CH" sz="2400" dirty="0" smtClean="0"/>
          </a:p>
          <a:p>
            <a:r>
              <a:rPr lang="de-CH" sz="2400" dirty="0" smtClean="0"/>
              <a:t>                   </a:t>
            </a:r>
            <a:r>
              <a:rPr lang="de-CH" sz="2400" b="1" dirty="0" smtClean="0">
                <a:solidFill>
                  <a:srgbClr val="FF0000"/>
                </a:solidFill>
              </a:rPr>
              <a:t>R</a:t>
            </a:r>
            <a:r>
              <a:rPr lang="de-CH" sz="2400" b="1" dirty="0" smtClean="0"/>
              <a:t>ÜCKMELDUNGEN  </a:t>
            </a:r>
            <a:r>
              <a:rPr lang="de-CH" sz="2400" b="1" dirty="0" smtClean="0">
                <a:solidFill>
                  <a:srgbClr val="FF0000"/>
                </a:solidFill>
              </a:rPr>
              <a:t>&amp; </a:t>
            </a:r>
          </a:p>
          <a:p>
            <a:endParaRPr lang="de-CH" sz="2400" dirty="0" smtClean="0"/>
          </a:p>
          <a:p>
            <a:r>
              <a:rPr lang="de-CH" sz="2400" b="1" dirty="0" smtClean="0"/>
              <a:t>                                                    </a:t>
            </a:r>
            <a:r>
              <a:rPr lang="de-CH" sz="2400" b="1" dirty="0" smtClean="0">
                <a:solidFill>
                  <a:srgbClr val="FF0000"/>
                </a:solidFill>
              </a:rPr>
              <a:t>A</a:t>
            </a:r>
            <a:r>
              <a:rPr lang="de-CH" sz="2400" b="1" dirty="0" smtClean="0"/>
              <a:t>NREGUNGEN</a:t>
            </a:r>
            <a:endParaRPr lang="de-CH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Bildschirmpräsentation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Physio</dc:creator>
  <cp:lastModifiedBy>Physio</cp:lastModifiedBy>
  <cp:revision>46</cp:revision>
  <dcterms:created xsi:type="dcterms:W3CDTF">2011-10-22T14:30:02Z</dcterms:created>
  <dcterms:modified xsi:type="dcterms:W3CDTF">2012-11-28T09:30:04Z</dcterms:modified>
</cp:coreProperties>
</file>